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1"/>
  </p:sldMasterIdLst>
  <p:sldIdLst>
    <p:sldId id="259" r:id="rId22"/>
    <p:sldId id="257" r:id="rId23"/>
    <p:sldId id="256" r:id="rId24"/>
    <p:sldId id="258" r:id="rId2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2.xml"/><Relationship Id="rId28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30C80E-B9EC-4015-BC47-7F35ABF361E5}" type="datetimeFigureOut">
              <a:rPr lang="pt-BR" smtClean="0"/>
              <a:t>12/12/2014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A2DC94-3D53-4A7A-898F-56AE934E1C8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ORGANOGRAMA EMPRESARIAL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4277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Uma estrutura funcional para empresas com mais de 5.000 empregados dentre as mais promissoras entre todos os modelos já construídos até hoje com o uso da Neurociência para o mapeamento cognitivo de uma pessoa jurídica.</a:t>
            </a:r>
          </a:p>
          <a:p>
            <a:pPr marL="0" indent="0" algn="r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12/12/2014</a:t>
            </a:r>
          </a:p>
          <a:p>
            <a:pPr marL="0" indent="0" algn="just">
              <a:buNone/>
            </a:pPr>
            <a:endParaRPr lang="pt-B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Obs.: </a:t>
            </a:r>
            <a:r>
              <a:rPr lang="pt-BR" dirty="0" smtClean="0">
                <a:solidFill>
                  <a:srgbClr val="FF0000"/>
                </a:solidFill>
              </a:rPr>
              <a:t>o mercado cobraria no mínimo por esta consultoria para geração de empregos 1 Milhão de Dólares.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84168" y="57332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  <a:latin typeface="Arial Black" pitchFamily="34" charset="0"/>
              </a:rPr>
              <a:t>LenderBook®</a:t>
            </a:r>
            <a:endParaRPr lang="pt-BR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70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tângulo de cantos arredondados 68"/>
          <p:cNvSpPr/>
          <p:nvPr/>
        </p:nvSpPr>
        <p:spPr>
          <a:xfrm>
            <a:off x="4932040" y="908720"/>
            <a:ext cx="4211960" cy="2211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de cantos arredondados 53"/>
          <p:cNvSpPr/>
          <p:nvPr/>
        </p:nvSpPr>
        <p:spPr>
          <a:xfrm>
            <a:off x="107504" y="1988840"/>
            <a:ext cx="4608512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251520" y="6453336"/>
            <a:ext cx="216023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Gestor de Metas</a:t>
            </a:r>
            <a:endParaRPr lang="pt-BR" sz="1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2900" y="6021288"/>
            <a:ext cx="2128860" cy="2462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Histórico de Processos</a:t>
            </a:r>
            <a:endParaRPr lang="pt-BR" sz="1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80281" y="5517232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Consultivo</a:t>
            </a:r>
            <a:endParaRPr lang="pt-BR" sz="1000" dirty="0"/>
          </a:p>
        </p:txBody>
      </p:sp>
      <p:cxnSp>
        <p:nvCxnSpPr>
          <p:cNvPr id="8" name="Conector angulado 7"/>
          <p:cNvCxnSpPr>
            <a:stCxn id="6" idx="1"/>
            <a:endCxn id="5" idx="0"/>
          </p:cNvCxnSpPr>
          <p:nvPr/>
        </p:nvCxnSpPr>
        <p:spPr>
          <a:xfrm rot="10800000" flipV="1">
            <a:off x="1347331" y="5640342"/>
            <a:ext cx="932951" cy="3809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angulado 9"/>
          <p:cNvCxnSpPr>
            <a:stCxn id="6" idx="2"/>
            <a:endCxn id="4" idx="3"/>
          </p:cNvCxnSpPr>
          <p:nvPr/>
        </p:nvCxnSpPr>
        <p:spPr>
          <a:xfrm rot="5400000">
            <a:off x="2438818" y="5736394"/>
            <a:ext cx="812994" cy="86711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5" idx="2"/>
            <a:endCxn id="4" idx="0"/>
          </p:cNvCxnSpPr>
          <p:nvPr/>
        </p:nvCxnSpPr>
        <p:spPr>
          <a:xfrm flipH="1">
            <a:off x="1331639" y="6267510"/>
            <a:ext cx="15691" cy="185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H="1">
            <a:off x="1259632" y="6699557"/>
            <a:ext cx="4762" cy="15844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414581" y="5126995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Gestão de processos</a:t>
            </a:r>
            <a:endParaRPr lang="pt-BR" sz="1000" dirty="0"/>
          </a:p>
        </p:txBody>
      </p:sp>
      <p:cxnSp>
        <p:nvCxnSpPr>
          <p:cNvPr id="18" name="Conector reto 17"/>
          <p:cNvCxnSpPr/>
          <p:nvPr/>
        </p:nvCxnSpPr>
        <p:spPr>
          <a:xfrm flipH="1">
            <a:off x="1331640" y="5301208"/>
            <a:ext cx="21858" cy="771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282899" y="4622939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Logístico</a:t>
            </a:r>
            <a:endParaRPr lang="pt-BR" sz="1000" dirty="0"/>
          </a:p>
        </p:txBody>
      </p:sp>
      <p:cxnSp>
        <p:nvCxnSpPr>
          <p:cNvPr id="21" name="Conector reto 20"/>
          <p:cNvCxnSpPr>
            <a:stCxn id="19" idx="2"/>
          </p:cNvCxnSpPr>
          <p:nvPr/>
        </p:nvCxnSpPr>
        <p:spPr>
          <a:xfrm flipH="1">
            <a:off x="1275321" y="4869160"/>
            <a:ext cx="6168" cy="25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282898" y="4190891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Decisão Estratégica</a:t>
            </a:r>
            <a:endParaRPr lang="pt-BR" sz="1000" dirty="0"/>
          </a:p>
        </p:txBody>
      </p:sp>
      <p:cxnSp>
        <p:nvCxnSpPr>
          <p:cNvPr id="24" name="Conector reto 23"/>
          <p:cNvCxnSpPr>
            <a:stCxn id="22" idx="2"/>
            <a:endCxn id="19" idx="0"/>
          </p:cNvCxnSpPr>
          <p:nvPr/>
        </p:nvCxnSpPr>
        <p:spPr>
          <a:xfrm>
            <a:off x="1281488" y="4437112"/>
            <a:ext cx="1" cy="185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2449877" y="3717032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Consultivo Estratégico</a:t>
            </a:r>
            <a:endParaRPr lang="pt-BR" sz="1000" dirty="0"/>
          </a:p>
        </p:txBody>
      </p:sp>
      <p:cxnSp>
        <p:nvCxnSpPr>
          <p:cNvPr id="31" name="Conector angulado 30"/>
          <p:cNvCxnSpPr>
            <a:stCxn id="25" idx="1"/>
            <a:endCxn id="22" idx="0"/>
          </p:cNvCxnSpPr>
          <p:nvPr/>
        </p:nvCxnSpPr>
        <p:spPr>
          <a:xfrm rot="10800000" flipV="1">
            <a:off x="1281489" y="3840143"/>
            <a:ext cx="1168389" cy="3507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2449877" y="4109010"/>
            <a:ext cx="19971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Gerenciamento Estratégico</a:t>
            </a:r>
            <a:endParaRPr lang="pt-BR" sz="1000" dirty="0"/>
          </a:p>
        </p:txBody>
      </p:sp>
      <p:cxnSp>
        <p:nvCxnSpPr>
          <p:cNvPr id="34" name="Conector reto 33"/>
          <p:cNvCxnSpPr>
            <a:stCxn id="25" idx="2"/>
            <a:endCxn id="32" idx="0"/>
          </p:cNvCxnSpPr>
          <p:nvPr/>
        </p:nvCxnSpPr>
        <p:spPr>
          <a:xfrm>
            <a:off x="3448467" y="3963253"/>
            <a:ext cx="0" cy="145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32" idx="1"/>
            <a:endCxn id="22" idx="3"/>
          </p:cNvCxnSpPr>
          <p:nvPr/>
        </p:nvCxnSpPr>
        <p:spPr>
          <a:xfrm flipH="1">
            <a:off x="2280077" y="4309065"/>
            <a:ext cx="169800" cy="4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270565" y="3212975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Assessoria</a:t>
            </a:r>
            <a:endParaRPr lang="pt-BR" sz="1000" dirty="0"/>
          </a:p>
        </p:txBody>
      </p:sp>
      <p:cxnSp>
        <p:nvCxnSpPr>
          <p:cNvPr id="39" name="Conector reto 38"/>
          <p:cNvCxnSpPr>
            <a:stCxn id="37" idx="2"/>
            <a:endCxn id="22" idx="0"/>
          </p:cNvCxnSpPr>
          <p:nvPr/>
        </p:nvCxnSpPr>
        <p:spPr>
          <a:xfrm>
            <a:off x="1269155" y="3459196"/>
            <a:ext cx="12333" cy="731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270564" y="2780928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Coordenação de Informações</a:t>
            </a:r>
            <a:endParaRPr lang="pt-BR" sz="1000" dirty="0"/>
          </a:p>
        </p:txBody>
      </p:sp>
      <p:cxnSp>
        <p:nvCxnSpPr>
          <p:cNvPr id="42" name="Conector reto 41"/>
          <p:cNvCxnSpPr>
            <a:stCxn id="40" idx="2"/>
            <a:endCxn id="37" idx="0"/>
          </p:cNvCxnSpPr>
          <p:nvPr/>
        </p:nvCxnSpPr>
        <p:spPr>
          <a:xfrm>
            <a:off x="1269154" y="3027149"/>
            <a:ext cx="1" cy="185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555776" y="2780928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Coordenação de Aprendizado</a:t>
            </a:r>
            <a:endParaRPr lang="pt-BR" sz="1000" dirty="0"/>
          </a:p>
        </p:txBody>
      </p:sp>
      <p:cxnSp>
        <p:nvCxnSpPr>
          <p:cNvPr id="45" name="Conector reto 44"/>
          <p:cNvCxnSpPr>
            <a:stCxn id="43" idx="1"/>
            <a:endCxn id="40" idx="3"/>
          </p:cNvCxnSpPr>
          <p:nvPr/>
        </p:nvCxnSpPr>
        <p:spPr>
          <a:xfrm flipH="1">
            <a:off x="2267743" y="2904039"/>
            <a:ext cx="288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413169" y="2276872"/>
            <a:ext cx="19971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Núcleo de Estudos e desenvolvimento</a:t>
            </a:r>
            <a:endParaRPr lang="pt-BR" sz="1000" dirty="0"/>
          </a:p>
        </p:txBody>
      </p:sp>
      <p:cxnSp>
        <p:nvCxnSpPr>
          <p:cNvPr id="50" name="Conector angulado 49"/>
          <p:cNvCxnSpPr>
            <a:stCxn id="46" idx="1"/>
            <a:endCxn id="40" idx="0"/>
          </p:cNvCxnSpPr>
          <p:nvPr/>
        </p:nvCxnSpPr>
        <p:spPr>
          <a:xfrm rot="10800000" flipV="1">
            <a:off x="1269155" y="2476926"/>
            <a:ext cx="144015" cy="304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do 51"/>
          <p:cNvCxnSpPr>
            <a:stCxn id="46" idx="3"/>
            <a:endCxn id="43" idx="0"/>
          </p:cNvCxnSpPr>
          <p:nvPr/>
        </p:nvCxnSpPr>
        <p:spPr>
          <a:xfrm>
            <a:off x="3410348" y="2476927"/>
            <a:ext cx="144018" cy="304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5227862" y="2553871"/>
            <a:ext cx="208044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Consultivo de Aprendizado</a:t>
            </a:r>
            <a:endParaRPr lang="pt-BR" sz="1000" dirty="0"/>
          </a:p>
        </p:txBody>
      </p:sp>
      <p:cxnSp>
        <p:nvCxnSpPr>
          <p:cNvPr id="56" name="Conector reto 55"/>
          <p:cNvCxnSpPr/>
          <p:nvPr/>
        </p:nvCxnSpPr>
        <p:spPr>
          <a:xfrm flipH="1">
            <a:off x="4690795" y="2753926"/>
            <a:ext cx="602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5239117" y="1745121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Diretorias</a:t>
            </a:r>
            <a:endParaRPr lang="pt-BR" sz="1000" dirty="0"/>
          </a:p>
        </p:txBody>
      </p:sp>
      <p:cxnSp>
        <p:nvCxnSpPr>
          <p:cNvPr id="59" name="Conector reto 58"/>
          <p:cNvCxnSpPr/>
          <p:nvPr/>
        </p:nvCxnSpPr>
        <p:spPr>
          <a:xfrm>
            <a:off x="6268083" y="1951273"/>
            <a:ext cx="0" cy="685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6930658" y="2030651"/>
            <a:ext cx="215880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Administrativo Estratégico</a:t>
            </a:r>
            <a:endParaRPr lang="pt-BR" sz="1000" dirty="0"/>
          </a:p>
        </p:txBody>
      </p:sp>
      <p:cxnSp>
        <p:nvCxnSpPr>
          <p:cNvPr id="62" name="Conector angulado 61"/>
          <p:cNvCxnSpPr>
            <a:stCxn id="57" idx="3"/>
            <a:endCxn id="60" idx="0"/>
          </p:cNvCxnSpPr>
          <p:nvPr/>
        </p:nvCxnSpPr>
        <p:spPr>
          <a:xfrm>
            <a:off x="7236296" y="1868232"/>
            <a:ext cx="773763" cy="16241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do 63"/>
          <p:cNvCxnSpPr>
            <a:stCxn id="60" idx="2"/>
            <a:endCxn id="53" idx="3"/>
          </p:cNvCxnSpPr>
          <p:nvPr/>
        </p:nvCxnSpPr>
        <p:spPr>
          <a:xfrm rot="5400000">
            <a:off x="7497600" y="2241466"/>
            <a:ext cx="323165" cy="70175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ixaDeTexto 64"/>
          <p:cNvSpPr txBox="1"/>
          <p:nvPr/>
        </p:nvSpPr>
        <p:spPr>
          <a:xfrm>
            <a:off x="7020272" y="1124744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Análises Táticas</a:t>
            </a:r>
            <a:endParaRPr lang="pt-BR" sz="1000" dirty="0"/>
          </a:p>
        </p:txBody>
      </p:sp>
      <p:cxnSp>
        <p:nvCxnSpPr>
          <p:cNvPr id="67" name="Conector angulado 66"/>
          <p:cNvCxnSpPr>
            <a:stCxn id="65" idx="1"/>
            <a:endCxn id="57" idx="0"/>
          </p:cNvCxnSpPr>
          <p:nvPr/>
        </p:nvCxnSpPr>
        <p:spPr>
          <a:xfrm rot="10800000" flipV="1">
            <a:off x="6237708" y="1247855"/>
            <a:ext cx="782565" cy="49726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3131840" y="1154033"/>
            <a:ext cx="142111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Conselho Diretor</a:t>
            </a:r>
            <a:endParaRPr lang="pt-BR" sz="1000" dirty="0"/>
          </a:p>
        </p:txBody>
      </p:sp>
      <p:cxnSp>
        <p:nvCxnSpPr>
          <p:cNvPr id="71" name="Conector reto 70"/>
          <p:cNvCxnSpPr>
            <a:stCxn id="68" idx="3"/>
          </p:cNvCxnSpPr>
          <p:nvPr/>
        </p:nvCxnSpPr>
        <p:spPr>
          <a:xfrm flipV="1">
            <a:off x="4552955" y="1277143"/>
            <a:ext cx="37908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ixaDeTexto 71"/>
          <p:cNvSpPr txBox="1"/>
          <p:nvPr/>
        </p:nvSpPr>
        <p:spPr>
          <a:xfrm>
            <a:off x="3576600" y="548680"/>
            <a:ext cx="142111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Auditoria</a:t>
            </a:r>
            <a:endParaRPr lang="pt-BR" sz="1000" dirty="0"/>
          </a:p>
        </p:txBody>
      </p:sp>
      <p:sp>
        <p:nvSpPr>
          <p:cNvPr id="73" name="CaixaDeTexto 72"/>
          <p:cNvSpPr txBox="1"/>
          <p:nvPr/>
        </p:nvSpPr>
        <p:spPr>
          <a:xfrm>
            <a:off x="4445298" y="116632"/>
            <a:ext cx="142111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Reengenharia</a:t>
            </a:r>
            <a:endParaRPr lang="pt-BR" sz="1000" dirty="0"/>
          </a:p>
        </p:txBody>
      </p:sp>
      <p:sp>
        <p:nvSpPr>
          <p:cNvPr id="74" name="CaixaDeTexto 73"/>
          <p:cNvSpPr txBox="1"/>
          <p:nvPr/>
        </p:nvSpPr>
        <p:spPr>
          <a:xfrm>
            <a:off x="5688914" y="532897"/>
            <a:ext cx="248348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Cultura do conhecimento</a:t>
            </a:r>
            <a:endParaRPr lang="pt-BR" sz="1000" dirty="0"/>
          </a:p>
        </p:txBody>
      </p:sp>
      <p:sp>
        <p:nvSpPr>
          <p:cNvPr id="75" name="CaixaDeTexto 74"/>
          <p:cNvSpPr txBox="1"/>
          <p:nvPr/>
        </p:nvSpPr>
        <p:spPr>
          <a:xfrm>
            <a:off x="6237707" y="125785"/>
            <a:ext cx="265477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Presidência</a:t>
            </a:r>
            <a:endParaRPr lang="pt-BR" sz="1000" dirty="0"/>
          </a:p>
        </p:txBody>
      </p:sp>
      <p:cxnSp>
        <p:nvCxnSpPr>
          <p:cNvPr id="77" name="Conector angulado 76"/>
          <p:cNvCxnSpPr>
            <a:stCxn id="72" idx="2"/>
          </p:cNvCxnSpPr>
          <p:nvPr/>
        </p:nvCxnSpPr>
        <p:spPr>
          <a:xfrm rot="16200000" flipH="1">
            <a:off x="4664597" y="417461"/>
            <a:ext cx="113819" cy="86869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to 78"/>
          <p:cNvCxnSpPr/>
          <p:nvPr/>
        </p:nvCxnSpPr>
        <p:spPr>
          <a:xfrm flipH="1">
            <a:off x="5220071" y="362853"/>
            <a:ext cx="1" cy="545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to 80"/>
          <p:cNvCxnSpPr>
            <a:stCxn id="74" idx="2"/>
          </p:cNvCxnSpPr>
          <p:nvPr/>
        </p:nvCxnSpPr>
        <p:spPr>
          <a:xfrm>
            <a:off x="6930657" y="779118"/>
            <a:ext cx="0" cy="129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angulado 84"/>
          <p:cNvCxnSpPr>
            <a:stCxn id="75" idx="3"/>
          </p:cNvCxnSpPr>
          <p:nvPr/>
        </p:nvCxnSpPr>
        <p:spPr>
          <a:xfrm>
            <a:off x="8892480" y="248896"/>
            <a:ext cx="98489" cy="65982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6948264" y="524948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  <a:latin typeface="Arial Black" pitchFamily="34" charset="0"/>
              </a:rPr>
              <a:t>LenderBook®</a:t>
            </a:r>
            <a:endParaRPr lang="pt-BR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cxnSp>
        <p:nvCxnSpPr>
          <p:cNvPr id="9" name="Conector reto 8"/>
          <p:cNvCxnSpPr>
            <a:stCxn id="75" idx="2"/>
          </p:cNvCxnSpPr>
          <p:nvPr/>
        </p:nvCxnSpPr>
        <p:spPr>
          <a:xfrm flipH="1">
            <a:off x="7565093" y="372006"/>
            <a:ext cx="1" cy="160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44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tângulo de cantos arredondados 84"/>
          <p:cNvSpPr/>
          <p:nvPr/>
        </p:nvSpPr>
        <p:spPr>
          <a:xfrm>
            <a:off x="1979712" y="2492896"/>
            <a:ext cx="7101020" cy="420666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949891" y="6388360"/>
            <a:ext cx="1405027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Captação</a:t>
            </a:r>
            <a:endParaRPr lang="pt-BR" sz="1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27983" y="5784358"/>
            <a:ext cx="13966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insumos</a:t>
            </a:r>
            <a:endParaRPr lang="pt-BR" sz="1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55020" y="5907470"/>
            <a:ext cx="1841457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Abastecimento</a:t>
            </a:r>
            <a:endParaRPr lang="pt-BR" sz="1000" dirty="0"/>
          </a:p>
        </p:txBody>
      </p:sp>
      <p:cxnSp>
        <p:nvCxnSpPr>
          <p:cNvPr id="8" name="Conector angulado 7"/>
          <p:cNvCxnSpPr>
            <a:stCxn id="6" idx="3"/>
            <a:endCxn id="5" idx="1"/>
          </p:cNvCxnSpPr>
          <p:nvPr/>
        </p:nvCxnSpPr>
        <p:spPr>
          <a:xfrm flipV="1">
            <a:off x="4096477" y="5907469"/>
            <a:ext cx="331506" cy="12311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>
            <a:stCxn id="6" idx="2"/>
            <a:endCxn id="4" idx="1"/>
          </p:cNvCxnSpPr>
          <p:nvPr/>
        </p:nvCxnSpPr>
        <p:spPr>
          <a:xfrm rot="16200000" flipH="1">
            <a:off x="3383930" y="5945510"/>
            <a:ext cx="357780" cy="77414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>
            <a:stCxn id="5" idx="2"/>
            <a:endCxn id="4" idx="0"/>
          </p:cNvCxnSpPr>
          <p:nvPr/>
        </p:nvCxnSpPr>
        <p:spPr>
          <a:xfrm rot="5400000">
            <a:off x="4710476" y="5972509"/>
            <a:ext cx="357781" cy="47392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4262230" y="5229200"/>
            <a:ext cx="1562437" cy="246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Transportes</a:t>
            </a:r>
            <a:endParaRPr lang="pt-BR" sz="1000" dirty="0"/>
          </a:p>
        </p:txBody>
      </p:sp>
      <p:cxnSp>
        <p:nvCxnSpPr>
          <p:cNvPr id="16" name="Conector angulado 15"/>
          <p:cNvCxnSpPr>
            <a:stCxn id="14" idx="2"/>
            <a:endCxn id="5" idx="0"/>
          </p:cNvCxnSpPr>
          <p:nvPr/>
        </p:nvCxnSpPr>
        <p:spPr>
          <a:xfrm rot="16200000" flipH="1">
            <a:off x="4930418" y="5588449"/>
            <a:ext cx="308939" cy="828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4656575" y="4797152"/>
            <a:ext cx="13966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Produção</a:t>
            </a:r>
            <a:endParaRPr lang="pt-BR" sz="1000" dirty="0"/>
          </a:p>
        </p:txBody>
      </p:sp>
      <p:cxnSp>
        <p:nvCxnSpPr>
          <p:cNvPr id="19" name="Conector angulado 18"/>
          <p:cNvCxnSpPr>
            <a:stCxn id="17" idx="2"/>
            <a:endCxn id="14" idx="0"/>
          </p:cNvCxnSpPr>
          <p:nvPr/>
        </p:nvCxnSpPr>
        <p:spPr>
          <a:xfrm rot="5400000">
            <a:off x="5106271" y="4980552"/>
            <a:ext cx="185827" cy="31146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6736482" y="4799613"/>
            <a:ext cx="150792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Distribuição</a:t>
            </a:r>
            <a:endParaRPr lang="pt-BR" sz="1000" dirty="0"/>
          </a:p>
        </p:txBody>
      </p:sp>
      <p:cxnSp>
        <p:nvCxnSpPr>
          <p:cNvPr id="22" name="Conector angulado 21"/>
          <p:cNvCxnSpPr>
            <a:stCxn id="20" idx="1"/>
            <a:endCxn id="17" idx="3"/>
          </p:cNvCxnSpPr>
          <p:nvPr/>
        </p:nvCxnSpPr>
        <p:spPr>
          <a:xfrm rot="10800000">
            <a:off x="6053260" y="4920264"/>
            <a:ext cx="683222" cy="7940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6629789" y="4371454"/>
            <a:ext cx="1614619" cy="246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Fluxo</a:t>
            </a:r>
            <a:endParaRPr lang="pt-BR" sz="1000" dirty="0"/>
          </a:p>
        </p:txBody>
      </p:sp>
      <p:cxnSp>
        <p:nvCxnSpPr>
          <p:cNvPr id="39" name="Conector angulado 38"/>
          <p:cNvCxnSpPr>
            <a:stCxn id="37" idx="2"/>
            <a:endCxn id="20" idx="0"/>
          </p:cNvCxnSpPr>
          <p:nvPr/>
        </p:nvCxnSpPr>
        <p:spPr>
          <a:xfrm rot="16200000" flipH="1">
            <a:off x="7372803" y="4681970"/>
            <a:ext cx="181939" cy="533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6736482" y="3429000"/>
            <a:ext cx="20490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Controle de Fluxo</a:t>
            </a:r>
            <a:endParaRPr lang="pt-BR" sz="1000" dirty="0"/>
          </a:p>
        </p:txBody>
      </p:sp>
      <p:cxnSp>
        <p:nvCxnSpPr>
          <p:cNvPr id="52" name="Conector angulado 51"/>
          <p:cNvCxnSpPr>
            <a:stCxn id="46" idx="3"/>
            <a:endCxn id="37" idx="3"/>
          </p:cNvCxnSpPr>
          <p:nvPr/>
        </p:nvCxnSpPr>
        <p:spPr>
          <a:xfrm flipH="1">
            <a:off x="8244408" y="3552111"/>
            <a:ext cx="541074" cy="942453"/>
          </a:xfrm>
          <a:prstGeom prst="bentConnector3">
            <a:avLst>
              <a:gd name="adj1" fmla="val -422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6629789" y="3971344"/>
            <a:ext cx="197465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 Ajuste de Fluxo</a:t>
            </a:r>
            <a:endParaRPr lang="pt-BR" sz="1000" dirty="0"/>
          </a:p>
        </p:txBody>
      </p:sp>
      <p:cxnSp>
        <p:nvCxnSpPr>
          <p:cNvPr id="56" name="Conector reto 55"/>
          <p:cNvCxnSpPr>
            <a:stCxn id="54" idx="2"/>
          </p:cNvCxnSpPr>
          <p:nvPr/>
        </p:nvCxnSpPr>
        <p:spPr>
          <a:xfrm>
            <a:off x="7617119" y="4217565"/>
            <a:ext cx="0" cy="1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do 59"/>
          <p:cNvCxnSpPr>
            <a:stCxn id="46" idx="2"/>
            <a:endCxn id="54" idx="0"/>
          </p:cNvCxnSpPr>
          <p:nvPr/>
        </p:nvCxnSpPr>
        <p:spPr>
          <a:xfrm rot="5400000">
            <a:off x="7540990" y="3751351"/>
            <a:ext cx="296123" cy="143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4716016" y="3916641"/>
            <a:ext cx="1396685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Triagem</a:t>
            </a:r>
            <a:endParaRPr lang="pt-BR" sz="1000" dirty="0"/>
          </a:p>
        </p:txBody>
      </p:sp>
      <p:cxnSp>
        <p:nvCxnSpPr>
          <p:cNvPr id="63" name="Conector angulado 62"/>
          <p:cNvCxnSpPr>
            <a:stCxn id="61" idx="2"/>
            <a:endCxn id="37" idx="1"/>
          </p:cNvCxnSpPr>
          <p:nvPr/>
        </p:nvCxnSpPr>
        <p:spPr>
          <a:xfrm rot="16200000" flipH="1">
            <a:off x="5856223" y="3720998"/>
            <a:ext cx="331702" cy="121543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4593689" y="3275111"/>
            <a:ext cx="163843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Controle de Objetos</a:t>
            </a:r>
            <a:endParaRPr lang="pt-BR" sz="1000" dirty="0"/>
          </a:p>
        </p:txBody>
      </p:sp>
      <p:cxnSp>
        <p:nvCxnSpPr>
          <p:cNvPr id="66" name="Conector reto 65"/>
          <p:cNvCxnSpPr>
            <a:stCxn id="64" idx="2"/>
            <a:endCxn id="61" idx="0"/>
          </p:cNvCxnSpPr>
          <p:nvPr/>
        </p:nvCxnSpPr>
        <p:spPr>
          <a:xfrm>
            <a:off x="5412907" y="3675221"/>
            <a:ext cx="1452" cy="241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2096040" y="3182779"/>
            <a:ext cx="240395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Informações Gerenciais</a:t>
            </a:r>
            <a:endParaRPr lang="pt-BR" sz="1000" dirty="0"/>
          </a:p>
        </p:txBody>
      </p:sp>
      <p:sp>
        <p:nvSpPr>
          <p:cNvPr id="71" name="CaixaDeTexto 70"/>
          <p:cNvSpPr txBox="1"/>
          <p:nvPr/>
        </p:nvSpPr>
        <p:spPr>
          <a:xfrm>
            <a:off x="2411760" y="2708920"/>
            <a:ext cx="201622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Recursos Logísticos</a:t>
            </a:r>
            <a:endParaRPr lang="pt-BR" sz="1000" dirty="0"/>
          </a:p>
        </p:txBody>
      </p:sp>
      <p:cxnSp>
        <p:nvCxnSpPr>
          <p:cNvPr id="77" name="Conector reto 76"/>
          <p:cNvCxnSpPr>
            <a:endCxn id="68" idx="0"/>
          </p:cNvCxnSpPr>
          <p:nvPr/>
        </p:nvCxnSpPr>
        <p:spPr>
          <a:xfrm>
            <a:off x="3298016" y="2955141"/>
            <a:ext cx="0" cy="22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aixaDeTexto 77"/>
          <p:cNvSpPr txBox="1"/>
          <p:nvPr/>
        </p:nvSpPr>
        <p:spPr>
          <a:xfrm>
            <a:off x="-1" y="5567841"/>
            <a:ext cx="177117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Distribuição de Recursos  Gerenciais</a:t>
            </a:r>
            <a:endParaRPr lang="pt-BR" sz="1000" dirty="0"/>
          </a:p>
        </p:txBody>
      </p:sp>
      <p:cxnSp>
        <p:nvCxnSpPr>
          <p:cNvPr id="84" name="Conector angulado 83"/>
          <p:cNvCxnSpPr>
            <a:stCxn id="78" idx="3"/>
          </p:cNvCxnSpPr>
          <p:nvPr/>
        </p:nvCxnSpPr>
        <p:spPr>
          <a:xfrm>
            <a:off x="1771176" y="5767896"/>
            <a:ext cx="202182" cy="1390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ixaDeTexto 87"/>
          <p:cNvSpPr txBox="1"/>
          <p:nvPr/>
        </p:nvSpPr>
        <p:spPr>
          <a:xfrm>
            <a:off x="179002" y="4072854"/>
            <a:ext cx="1592175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Gerenciamento de Demanda</a:t>
            </a:r>
            <a:endParaRPr lang="pt-BR" sz="1000" dirty="0"/>
          </a:p>
        </p:txBody>
      </p:sp>
      <p:cxnSp>
        <p:nvCxnSpPr>
          <p:cNvPr id="90" name="Conector angulado 89"/>
          <p:cNvCxnSpPr>
            <a:stCxn id="88" idx="3"/>
          </p:cNvCxnSpPr>
          <p:nvPr/>
        </p:nvCxnSpPr>
        <p:spPr>
          <a:xfrm>
            <a:off x="1771177" y="4349853"/>
            <a:ext cx="192848" cy="4430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ixaDeTexto 91"/>
          <p:cNvSpPr txBox="1"/>
          <p:nvPr/>
        </p:nvSpPr>
        <p:spPr>
          <a:xfrm>
            <a:off x="2889425" y="2030651"/>
            <a:ext cx="156899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Administrativo</a:t>
            </a:r>
            <a:endParaRPr lang="pt-BR" sz="1000" dirty="0"/>
          </a:p>
        </p:txBody>
      </p:sp>
      <p:cxnSp>
        <p:nvCxnSpPr>
          <p:cNvPr id="94" name="Conector reto 93"/>
          <p:cNvCxnSpPr>
            <a:stCxn id="92" idx="2"/>
          </p:cNvCxnSpPr>
          <p:nvPr/>
        </p:nvCxnSpPr>
        <p:spPr>
          <a:xfrm>
            <a:off x="3673924" y="2276872"/>
            <a:ext cx="0" cy="473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ixaDeTexto 94"/>
          <p:cNvSpPr txBox="1"/>
          <p:nvPr/>
        </p:nvSpPr>
        <p:spPr>
          <a:xfrm>
            <a:off x="2555776" y="1340768"/>
            <a:ext cx="212537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transmissão de Decisões</a:t>
            </a:r>
            <a:endParaRPr lang="pt-BR" sz="1000" dirty="0"/>
          </a:p>
        </p:txBody>
      </p:sp>
      <p:cxnSp>
        <p:nvCxnSpPr>
          <p:cNvPr id="97" name="Conector reto 96"/>
          <p:cNvCxnSpPr>
            <a:endCxn id="92" idx="0"/>
          </p:cNvCxnSpPr>
          <p:nvPr/>
        </p:nvCxnSpPr>
        <p:spPr>
          <a:xfrm>
            <a:off x="3673924" y="1725488"/>
            <a:ext cx="0" cy="305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ixaDeTexto 99"/>
          <p:cNvSpPr txBox="1"/>
          <p:nvPr/>
        </p:nvSpPr>
        <p:spPr>
          <a:xfrm>
            <a:off x="5136502" y="1412776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Comando  Tático</a:t>
            </a:r>
            <a:endParaRPr lang="pt-BR" sz="1000" dirty="0"/>
          </a:p>
        </p:txBody>
      </p:sp>
      <p:cxnSp>
        <p:nvCxnSpPr>
          <p:cNvPr id="102" name="Conector reto 101"/>
          <p:cNvCxnSpPr>
            <a:stCxn id="100" idx="1"/>
            <a:endCxn id="95" idx="3"/>
          </p:cNvCxnSpPr>
          <p:nvPr/>
        </p:nvCxnSpPr>
        <p:spPr>
          <a:xfrm flipH="1">
            <a:off x="4681149" y="1535887"/>
            <a:ext cx="455353" cy="4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angulado 103"/>
          <p:cNvCxnSpPr>
            <a:stCxn id="100" idx="2"/>
            <a:endCxn id="92" idx="3"/>
          </p:cNvCxnSpPr>
          <p:nvPr/>
        </p:nvCxnSpPr>
        <p:spPr>
          <a:xfrm rot="5400000">
            <a:off x="5049376" y="1068045"/>
            <a:ext cx="494765" cy="167666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ixaDeTexto 104"/>
          <p:cNvSpPr txBox="1"/>
          <p:nvPr/>
        </p:nvSpPr>
        <p:spPr>
          <a:xfrm>
            <a:off x="3620007" y="908720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Controle Tático</a:t>
            </a:r>
            <a:endParaRPr lang="pt-BR" sz="1000" dirty="0"/>
          </a:p>
        </p:txBody>
      </p:sp>
      <p:cxnSp>
        <p:nvCxnSpPr>
          <p:cNvPr id="107" name="Conector angulado 106"/>
          <p:cNvCxnSpPr>
            <a:stCxn id="105" idx="3"/>
            <a:endCxn id="100" idx="0"/>
          </p:cNvCxnSpPr>
          <p:nvPr/>
        </p:nvCxnSpPr>
        <p:spPr>
          <a:xfrm>
            <a:off x="5617186" y="1031831"/>
            <a:ext cx="517906" cy="3809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angulado 108"/>
          <p:cNvCxnSpPr>
            <a:stCxn id="105" idx="1"/>
          </p:cNvCxnSpPr>
          <p:nvPr/>
        </p:nvCxnSpPr>
        <p:spPr>
          <a:xfrm rot="10800000" flipV="1">
            <a:off x="3459013" y="1031830"/>
            <a:ext cx="160995" cy="30893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ixaDeTexto 110"/>
          <p:cNvSpPr txBox="1"/>
          <p:nvPr/>
        </p:nvSpPr>
        <p:spPr>
          <a:xfrm>
            <a:off x="257841" y="915456"/>
            <a:ext cx="199717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Controle  da estrutura de decisão</a:t>
            </a:r>
            <a:endParaRPr lang="pt-BR" sz="1000" dirty="0"/>
          </a:p>
        </p:txBody>
      </p:sp>
      <p:cxnSp>
        <p:nvCxnSpPr>
          <p:cNvPr id="115" name="Conector angulado 114"/>
          <p:cNvCxnSpPr>
            <a:stCxn id="111" idx="3"/>
            <a:endCxn id="105" idx="1"/>
          </p:cNvCxnSpPr>
          <p:nvPr/>
        </p:nvCxnSpPr>
        <p:spPr>
          <a:xfrm flipV="1">
            <a:off x="2255020" y="1031831"/>
            <a:ext cx="1364987" cy="836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aixaDeTexto 115"/>
          <p:cNvSpPr txBox="1"/>
          <p:nvPr/>
        </p:nvSpPr>
        <p:spPr>
          <a:xfrm>
            <a:off x="240871" y="446473"/>
            <a:ext cx="199119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Controle  de Recursos</a:t>
            </a:r>
            <a:endParaRPr lang="pt-BR" sz="1000" dirty="0"/>
          </a:p>
        </p:txBody>
      </p:sp>
      <p:cxnSp>
        <p:nvCxnSpPr>
          <p:cNvPr id="118" name="Conector reto 117"/>
          <p:cNvCxnSpPr>
            <a:stCxn id="116" idx="2"/>
            <a:endCxn id="111" idx="0"/>
          </p:cNvCxnSpPr>
          <p:nvPr/>
        </p:nvCxnSpPr>
        <p:spPr>
          <a:xfrm>
            <a:off x="1236469" y="846583"/>
            <a:ext cx="19962" cy="68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ixaDeTexto 123"/>
          <p:cNvSpPr txBox="1"/>
          <p:nvPr/>
        </p:nvSpPr>
        <p:spPr>
          <a:xfrm>
            <a:off x="248793" y="116632"/>
            <a:ext cx="1997179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 smtClean="0"/>
              <a:t>Centro de  Logística de Fluxo</a:t>
            </a:r>
            <a:endParaRPr lang="pt-BR" sz="1000" dirty="0"/>
          </a:p>
        </p:txBody>
      </p:sp>
      <p:cxnSp>
        <p:nvCxnSpPr>
          <p:cNvPr id="126" name="Conector reto 125"/>
          <p:cNvCxnSpPr>
            <a:stCxn id="124" idx="2"/>
            <a:endCxn id="116" idx="0"/>
          </p:cNvCxnSpPr>
          <p:nvPr/>
        </p:nvCxnSpPr>
        <p:spPr>
          <a:xfrm flipH="1">
            <a:off x="1236469" y="362853"/>
            <a:ext cx="10914" cy="83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de cantos arredondados 1"/>
          <p:cNvSpPr/>
          <p:nvPr/>
        </p:nvSpPr>
        <p:spPr>
          <a:xfrm>
            <a:off x="6444208" y="3295003"/>
            <a:ext cx="2636524" cy="14136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9" name="Conector reto 128"/>
          <p:cNvCxnSpPr>
            <a:stCxn id="124" idx="0"/>
          </p:cNvCxnSpPr>
          <p:nvPr/>
        </p:nvCxnSpPr>
        <p:spPr>
          <a:xfrm flipV="1">
            <a:off x="1247383" y="0"/>
            <a:ext cx="0" cy="11663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7020272" y="44647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  <a:latin typeface="Arial Black" pitchFamily="34" charset="0"/>
              </a:rPr>
              <a:t>LenderBook®</a:t>
            </a:r>
            <a:endParaRPr lang="pt-BR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cxnSp>
        <p:nvCxnSpPr>
          <p:cNvPr id="18" name="Conector angulado 17"/>
          <p:cNvCxnSpPr>
            <a:stCxn id="64" idx="0"/>
            <a:endCxn id="68" idx="3"/>
          </p:cNvCxnSpPr>
          <p:nvPr/>
        </p:nvCxnSpPr>
        <p:spPr>
          <a:xfrm rot="16200000" flipH="1" flipV="1">
            <a:off x="4941060" y="2834042"/>
            <a:ext cx="30779" cy="912915"/>
          </a:xfrm>
          <a:prstGeom prst="bentConnector4">
            <a:avLst>
              <a:gd name="adj1" fmla="val -742714"/>
              <a:gd name="adj2" fmla="val 94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54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Modelo de Ordenação Neural Utilizado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234" y="1218306"/>
            <a:ext cx="3973531" cy="442138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75655" y="5791376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Max Diniz Cruzeiro</a:t>
            </a:r>
          </a:p>
          <a:p>
            <a:r>
              <a:rPr lang="pt-BR" b="1" dirty="0" smtClean="0"/>
              <a:t>Neurocientista Clínico</a:t>
            </a:r>
          </a:p>
          <a:p>
            <a:r>
              <a:rPr lang="pt-BR" b="1" dirty="0" smtClean="0"/>
              <a:t>Psicopedagogo Clínico e Empresarial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804248" y="44647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  <a:latin typeface="Arial Black" pitchFamily="34" charset="0"/>
              </a:rPr>
              <a:t>LenderBook®</a:t>
            </a:r>
            <a:endParaRPr lang="pt-BR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95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325F4FFD-347D-430E-83DB-A01FB3312C6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9ABFAFA9-6112-4259-BE83-5B654E32DF3C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5E17F006-0821-4A71-80ED-78C5A8B9D0E9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8B158318-203D-44AA-8CD7-849087739E9F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06124133-50CE-486E-AB76-6F17029104AC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F72167D8-9FE5-47AB-968F-2DEC71213B81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172B9995-BADB-4FD2-91C1-98894C307EF5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1CEB0B5D-BCFD-4D4D-BDAA-D5022A07D88D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25A9A7C2-9548-428A-9813-9AEC33E10638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7A692D8F-556A-4AEA-8598-16EE268B5BAC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08667627-DE6E-40A4-B706-6E4DB031A4A1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8EC4F188-FB4C-4BE1-A321-1C4397082A77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E0CA617F-5A50-4A3C-BFB8-6A146D7B3B73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B57DB5E9-F551-4191-8E9A-80A2E789C6D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6BDABCBC-4C67-4B7F-AB26-A5B2B989AF21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9E679C19-ABA8-4853-93CD-AC25E0224B75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143BB0CA-B4B6-45E5-A9F8-070942E817D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E7A1C95F-F1AB-4805-8803-140F66AB9C90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B9B41F82-1443-431B-A734-C0E5E145CB7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861513D8-EEAF-400A-BBF9-547EAAF7FCE0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236</Words>
  <Application>Microsoft Office PowerPoint</Application>
  <PresentationFormat>Apresentação na tela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Balcão Envidraçado</vt:lpstr>
      <vt:lpstr>ORGANOGRAMA EMPRESARIAL</vt:lpstr>
      <vt:lpstr>Apresentação do PowerPoint</vt:lpstr>
      <vt:lpstr>Apresentação do PowerPoint</vt:lpstr>
      <vt:lpstr>Modelo de Ordenação Neural Utilizado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Max Diniz Cruzeiro</dc:creator>
  <cp:lastModifiedBy>Max Diniz Cruzeiro</cp:lastModifiedBy>
  <cp:revision>26</cp:revision>
  <cp:lastPrinted>2014-12-12T13:09:03Z</cp:lastPrinted>
  <dcterms:created xsi:type="dcterms:W3CDTF">2014-12-12T11:12:19Z</dcterms:created>
  <dcterms:modified xsi:type="dcterms:W3CDTF">2014-12-12T16:57:55Z</dcterms:modified>
</cp:coreProperties>
</file>